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59" r:id="rId5"/>
    <p:sldId id="274" r:id="rId6"/>
    <p:sldId id="261" r:id="rId7"/>
    <p:sldId id="262" r:id="rId8"/>
    <p:sldId id="268" r:id="rId9"/>
    <p:sldId id="264" r:id="rId10"/>
    <p:sldId id="265" r:id="rId11"/>
    <p:sldId id="266" r:id="rId12"/>
    <p:sldId id="273" r:id="rId13"/>
    <p:sldId id="27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0C5"/>
    <a:srgbClr val="93D1DC"/>
    <a:srgbClr val="31798F"/>
    <a:srgbClr val="B6D47C"/>
    <a:srgbClr val="3D4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141E8-6A6E-4633-88DE-408FA136C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55DE53-7D0B-419C-968C-632EBFEAF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4065AF-E67A-4C8A-9C81-CC7E0D60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12BF2B-D523-4072-8C57-A2D7A826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F83C4B-6227-453F-A76F-61C393B8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7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912F-6159-480E-905A-DE413C2B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3D914E-7CC2-4D06-BE1A-C3C4ACB58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8AD153-3503-4592-AFDF-3EB285D2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B0674-399F-4C3F-B30E-7CAF5ED8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F4BFE-1562-42A3-ABD1-966F3364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66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AA5DB7-6825-4606-ABDF-822A133FD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5B4491-41EE-489A-BF37-B9D11B8A2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04D18-E7EA-44CB-8046-BD256193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D5759B-0E0D-4F6B-A747-79913465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F93E5-AFB5-4990-996F-33927E23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37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BB024-076F-41EB-BBC3-73C904BD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FB5EE-0F3F-44D7-9B46-55E6CABFB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FE989B-689C-4881-9DB5-6B7F95E0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7211A-8E64-479D-8A48-96257B92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50082-CE36-4666-B3B5-94CCBB65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59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76109-3852-4FBF-9E0C-B2861D5F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5B3B9C-2084-4AD0-A581-6538E9A9A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14941D-3322-41B0-A324-6C50C326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7D056-990F-4765-B46A-F037FF53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D39E57-CF42-4998-9743-9BB9B52B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8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2FB7D-921C-4A41-A785-1224ECCA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C18EF-0006-45FC-B055-BB9F01DE5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82016B-F412-4D9B-8E4C-70B99CFF6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9D81F1-8CEB-4CF9-A83F-186D7597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B3A26-2AB2-41D7-B69C-F7BF2073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1B7410-6493-4D7A-8328-BF2352FCA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6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DC358-2569-46C9-8BBA-B1BC51E9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DBBA0B-53BA-4256-898A-F893408CB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75EC06-B8EE-436F-8520-1B35E302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79D0E5-EAA0-4760-950B-D8135A035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3A45A5-C195-4B53-82AE-77CB70320E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243752-8364-4043-9134-702F56A8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B0B33F-8F20-4851-8B4A-596B7DEA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29A9C-2D11-4305-9847-315C78AA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D3086-8C1B-4E05-BD3F-E48F5663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06A1C6-5DE9-465A-8571-7E84E3525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D497AD-996F-4148-907C-10BF8E97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70E965-576B-446F-8824-0C3A7168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493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2C0401-6DB4-4A81-B2C6-2C6DDA51C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003E3-7F91-433F-87A9-E3CC5CA9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49534-E7F5-4A3E-A49D-4CA3841F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9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5F571-B903-4F43-847E-F917AC034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A38F0-CE1E-4F8A-A7EA-704CA7690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F5CDD-28F9-4366-BDA6-E95FD03FA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65BCBE-B87A-4ECD-AF4F-DF2F56DF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F79C74-B05B-4571-A29C-C9A94BC3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38FBE-9FEC-49CD-9481-8BD4C7F7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58FA9-AF6B-4A34-BABA-CCBF3462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324832-3E46-43CB-A5F0-75746C037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517F3D-FEA5-40DF-875F-07100AF4A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606DDD-25F4-41D1-9341-D0BAFEDE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B4237-FB7C-46A7-AECD-024442FA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DB9DD8-2D27-496E-8BAF-3E6255E3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65B5C9-8B68-4737-A45F-55AFCE4D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2C795-09FC-457E-ABE0-BB8D4A79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33969-B210-4B95-B4B0-05A893AA1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4A64D-29D7-4BBC-99BB-BED5444A93E2}" type="datetimeFigureOut">
              <a:rPr lang="ko-KR" altLang="en-US" smtClean="0"/>
              <a:t>2020. 8. 27.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6F859-E0D9-43F2-B106-E1DC3F953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DC4BA-8AC3-4D4B-9D0B-BB5D80925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87D5B-C5B7-4E70-9C97-C318C0954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62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815381-60C3-477D-9B45-9EB5C8BCD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0"/>
            <a:ext cx="9144000" cy="883141"/>
          </a:xfrm>
        </p:spPr>
        <p:txBody>
          <a:bodyPr>
            <a:normAutofit/>
          </a:bodyPr>
          <a:lstStyle/>
          <a:p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Kubernetes/</a:t>
            </a:r>
            <a:r>
              <a:rPr lang="en-US" altLang="ko-KR" sz="22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KubeEdge</a:t>
            </a: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이용한 대규모 </a:t>
            </a: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IoT </a:t>
            </a: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네트워크 통합 플랫폼 </a:t>
            </a: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b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z="22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Industry 4.0</a:t>
            </a: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 </a:t>
            </a:r>
            <a:r>
              <a:rPr lang="en-US" altLang="ko-KR" sz="22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IIoT</a:t>
            </a: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위한 인프라 구축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31CD925A-2A2E-4359-AE84-E1BCDE4D8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1419"/>
            <a:ext cx="9144000" cy="1655762"/>
          </a:xfrm>
        </p:spPr>
        <p:txBody>
          <a:bodyPr/>
          <a:lstStyle/>
          <a:p>
            <a:r>
              <a:rPr lang="ko-KR" altLang="en-US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밴인사이드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김지민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 철</a:t>
            </a:r>
          </a:p>
        </p:txBody>
      </p:sp>
    </p:spTree>
    <p:extLst>
      <p:ext uri="{BB962C8B-B14F-4D97-AF65-F5344CB8AC3E}">
        <p14:creationId xmlns:p14="http://schemas.microsoft.com/office/powerpoint/2010/main" val="336163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A0A18-AEAA-425B-9441-8F2CAC911C7D}"/>
              </a:ext>
            </a:extLst>
          </p:cNvPr>
          <p:cNvSpPr txBox="1"/>
          <p:nvPr/>
        </p:nvSpPr>
        <p:spPr>
          <a:xfrm>
            <a:off x="268941" y="277906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7.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 대시보드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6C710C-3B7C-D645-ADD1-44745F92E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2" y="1114557"/>
            <a:ext cx="7262662" cy="38923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사각형: 둥근 모서리 34">
            <a:extLst>
              <a:ext uri="{FF2B5EF4-FFF2-40B4-BE49-F238E27FC236}">
                <a16:creationId xmlns:a16="http://schemas.microsoft.com/office/drawing/2014/main" id="{1D48FB24-6D16-3D47-802B-EE7CE72BF300}"/>
              </a:ext>
            </a:extLst>
          </p:cNvPr>
          <p:cNvSpPr/>
          <p:nvPr/>
        </p:nvSpPr>
        <p:spPr>
          <a:xfrm>
            <a:off x="735105" y="5754595"/>
            <a:ext cx="10721790" cy="74407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실시간 모니터링 및 제어</a:t>
            </a:r>
            <a:r>
              <a:rPr lang="en-US" altLang="ko-KR" b="1" dirty="0"/>
              <a:t>,</a:t>
            </a:r>
            <a:r>
              <a:rPr lang="ko-KR" altLang="en-US" b="1" dirty="0"/>
              <a:t> 그룹화를 통한 관리</a:t>
            </a:r>
            <a:r>
              <a:rPr lang="en-US" altLang="ko-KR" b="1" dirty="0"/>
              <a:t>,</a:t>
            </a:r>
            <a:r>
              <a:rPr lang="ko-KR" altLang="en-US" b="1" dirty="0"/>
              <a:t> 푸시 정보 등을 조회하기 위한 웹 대시보드 서비스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293904-BB42-47DF-9E47-9BC562F5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60"/>
          <a:stretch/>
        </p:blipFill>
        <p:spPr>
          <a:xfrm>
            <a:off x="5347853" y="1114556"/>
            <a:ext cx="6345383" cy="38923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043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DA14AB-C06F-48DC-B5FF-6D22914003AE}"/>
              </a:ext>
            </a:extLst>
          </p:cNvPr>
          <p:cNvSpPr txBox="1"/>
          <p:nvPr/>
        </p:nvSpPr>
        <p:spPr>
          <a:xfrm>
            <a:off x="268941" y="277906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8. </a:t>
            </a:r>
            <a:r>
              <a:rPr lang="ko-KR" altLang="en-US" sz="30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도커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래픽 4" descr="책갈피">
            <a:extLst>
              <a:ext uri="{FF2B5EF4-FFF2-40B4-BE49-F238E27FC236}">
                <a16:creationId xmlns:a16="http://schemas.microsoft.com/office/drawing/2014/main" id="{64C0217B-FB05-4BF2-B265-D2765336E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876" y="1125683"/>
            <a:ext cx="367553" cy="367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D8ADA-B8D1-41C2-A4AF-1972E2B64090}"/>
              </a:ext>
            </a:extLst>
          </p:cNvPr>
          <p:cNvSpPr txBox="1"/>
          <p:nvPr/>
        </p:nvSpPr>
        <p:spPr>
          <a:xfrm>
            <a:off x="1197429" y="1094017"/>
            <a:ext cx="97971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</a:t>
            </a:r>
            <a:r>
              <a:rPr lang="en-US" altLang="ko-KR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플랫폼은 </a:t>
            </a:r>
            <a:r>
              <a:rPr lang="en-US" altLang="ko-KR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Node </a:t>
            </a:r>
            <a:r>
              <a:rPr lang="en-US" altLang="ko-KR" sz="2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js</a:t>
            </a:r>
            <a:r>
              <a:rPr lang="en-US" altLang="ko-KR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Spring </a:t>
            </a:r>
            <a:r>
              <a:rPr lang="ko-KR" altLang="en-US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다양한 개발환경으로 구성된 </a:t>
            </a:r>
            <a:r>
              <a:rPr lang="en-US" altLang="ko-KR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MSA </a:t>
            </a:r>
            <a:r>
              <a:rPr lang="ko-KR" altLang="en-US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</a:t>
            </a:r>
          </a:p>
        </p:txBody>
      </p:sp>
      <p:pic>
        <p:nvPicPr>
          <p:cNvPr id="7" name="그래픽 6" descr="책갈피">
            <a:extLst>
              <a:ext uri="{FF2B5EF4-FFF2-40B4-BE49-F238E27FC236}">
                <a16:creationId xmlns:a16="http://schemas.microsoft.com/office/drawing/2014/main" id="{65F3A9FD-3141-4482-920E-4EB7BF30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876" y="1955522"/>
            <a:ext cx="367553" cy="367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6F46D-CF2D-4C57-8564-3AAB2E25B304}"/>
              </a:ext>
            </a:extLst>
          </p:cNvPr>
          <p:cNvSpPr txBox="1"/>
          <p:nvPr/>
        </p:nvSpPr>
        <p:spPr>
          <a:xfrm>
            <a:off x="1197429" y="1891198"/>
            <a:ext cx="9797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플랫폼을 사용하는 사용자가 개발환경을 모두 구축하고 설정하지 않아도 사용할 수 있도록 </a:t>
            </a:r>
            <a:r>
              <a:rPr lang="en-US" altLang="ko-KR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Docker</a:t>
            </a:r>
            <a:r>
              <a:rPr lang="ko-KR" altLang="en-US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이용하여 각 서비스마다 컨테이너를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2A99FA-C314-48DF-ABB4-EDA1540B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934" y="4491230"/>
            <a:ext cx="1672339" cy="17037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79268E-DC4E-43D0-85B6-4829612046FA}"/>
              </a:ext>
            </a:extLst>
          </p:cNvPr>
          <p:cNvGrpSpPr/>
          <p:nvPr/>
        </p:nvGrpSpPr>
        <p:grpSpPr>
          <a:xfrm>
            <a:off x="829876" y="3226118"/>
            <a:ext cx="6724073" cy="3011055"/>
            <a:chOff x="829876" y="3263064"/>
            <a:chExt cx="6724073" cy="301105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FCFD9A1A-6D29-4ED3-931B-661BD08EECCB}"/>
                </a:ext>
              </a:extLst>
            </p:cNvPr>
            <p:cNvSpPr/>
            <p:nvPr/>
          </p:nvSpPr>
          <p:spPr>
            <a:xfrm>
              <a:off x="829876" y="3263064"/>
              <a:ext cx="6724073" cy="301105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30196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래픽 12" descr="책갈피">
              <a:extLst>
                <a:ext uri="{FF2B5EF4-FFF2-40B4-BE49-F238E27FC236}">
                  <a16:creationId xmlns:a16="http://schemas.microsoft.com/office/drawing/2014/main" id="{8C2B0DC9-5728-4390-8030-825DDED4F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59751" y="4344400"/>
              <a:ext cx="367553" cy="3675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4EEB56-0678-44D8-8C2E-6F7167C07690}"/>
                </a:ext>
              </a:extLst>
            </p:cNvPr>
            <p:cNvSpPr txBox="1"/>
            <p:nvPr/>
          </p:nvSpPr>
          <p:spPr>
            <a:xfrm>
              <a:off x="2027305" y="3749791"/>
              <a:ext cx="49092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Git pull “Repository”</a:t>
              </a:r>
            </a:p>
          </p:txBody>
        </p:sp>
        <p:pic>
          <p:nvPicPr>
            <p:cNvPr id="15" name="그래픽 14" descr="책갈피">
              <a:extLst>
                <a:ext uri="{FF2B5EF4-FFF2-40B4-BE49-F238E27FC236}">
                  <a16:creationId xmlns:a16="http://schemas.microsoft.com/office/drawing/2014/main" id="{B3080DE6-D469-4013-894F-63D9F0A09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59750" y="3786959"/>
              <a:ext cx="367553" cy="367553"/>
            </a:xfrm>
            <a:prstGeom prst="rect">
              <a:avLst/>
            </a:prstGeom>
          </p:spPr>
        </p:pic>
        <p:pic>
          <p:nvPicPr>
            <p:cNvPr id="16" name="그래픽 15" descr="책갈피">
              <a:extLst>
                <a:ext uri="{FF2B5EF4-FFF2-40B4-BE49-F238E27FC236}">
                  <a16:creationId xmlns:a16="http://schemas.microsoft.com/office/drawing/2014/main" id="{50767785-B4BA-415F-944C-FDD9A7E41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59750" y="4928008"/>
              <a:ext cx="367553" cy="36755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ABC73D-AD8D-4EBB-9C8A-C67B4580B6E5}"/>
                </a:ext>
              </a:extLst>
            </p:cNvPr>
            <p:cNvSpPr txBox="1"/>
            <p:nvPr/>
          </p:nvSpPr>
          <p:spPr>
            <a:xfrm>
              <a:off x="2027305" y="4337705"/>
              <a:ext cx="51493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Docker build –t “Image Name”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5CFB3C-2694-4B27-97EE-042C4ABDE713}"/>
                </a:ext>
              </a:extLst>
            </p:cNvPr>
            <p:cNvSpPr txBox="1"/>
            <p:nvPr/>
          </p:nvSpPr>
          <p:spPr>
            <a:xfrm>
              <a:off x="2027305" y="4896340"/>
              <a:ext cx="47337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Docker-compose up -d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9ECF0E-74CD-4318-86A1-C4F90FB5B7A1}"/>
                </a:ext>
              </a:extLst>
            </p:cNvPr>
            <p:cNvSpPr txBox="1"/>
            <p:nvPr/>
          </p:nvSpPr>
          <p:spPr>
            <a:xfrm>
              <a:off x="1717062" y="5444118"/>
              <a:ext cx="5302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=&gt; MSA </a:t>
              </a:r>
              <a:r>
                <a:rPr lang="ko-KR" altLang="en-US" sz="2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 전체 컨테이너 실행 완료</a:t>
              </a:r>
              <a:endParaRPr lang="en-US" altLang="ko-KR" sz="2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20" name="그림 19" descr="그리기이(가) 표시된 사진&#10;&#10;자동 생성된 설명">
            <a:extLst>
              <a:ext uri="{FF2B5EF4-FFF2-40B4-BE49-F238E27FC236}">
                <a16:creationId xmlns:a16="http://schemas.microsoft.com/office/drawing/2014/main" id="{B4698240-81BB-46E8-A1C9-90748AF18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795" y="5029895"/>
            <a:ext cx="2013514" cy="113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12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DA14AB-C06F-48DC-B5FF-6D22914003AE}"/>
              </a:ext>
            </a:extLst>
          </p:cNvPr>
          <p:cNvSpPr txBox="1"/>
          <p:nvPr/>
        </p:nvSpPr>
        <p:spPr>
          <a:xfrm>
            <a:off x="268941" y="277906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9. 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76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5D9595-5C7F-43A1-9F15-EEBB0BAE39C2}"/>
              </a:ext>
            </a:extLst>
          </p:cNvPr>
          <p:cNvSpPr txBox="1"/>
          <p:nvPr/>
        </p:nvSpPr>
        <p:spPr>
          <a:xfrm>
            <a:off x="2075329" y="2616660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8CC965-744D-4D99-98FF-7DFB54F2E2EF}"/>
              </a:ext>
            </a:extLst>
          </p:cNvPr>
          <p:cNvSpPr/>
          <p:nvPr/>
        </p:nvSpPr>
        <p:spPr>
          <a:xfrm>
            <a:off x="0" y="5791200"/>
            <a:ext cx="12192000" cy="1165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6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E7AD35-F2F5-4002-8DDD-DAB41B6E4CBA}"/>
              </a:ext>
            </a:extLst>
          </p:cNvPr>
          <p:cNvSpPr txBox="1"/>
          <p:nvPr/>
        </p:nvSpPr>
        <p:spPr>
          <a:xfrm>
            <a:off x="268941" y="167070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059F3EE-0C22-4421-BE0C-FE6DE279FB2D}"/>
              </a:ext>
            </a:extLst>
          </p:cNvPr>
          <p:cNvSpPr/>
          <p:nvPr/>
        </p:nvSpPr>
        <p:spPr>
          <a:xfrm>
            <a:off x="835721" y="5741536"/>
            <a:ext cx="10721790" cy="744071"/>
          </a:xfrm>
          <a:prstGeom prst="roundRect">
            <a:avLst/>
          </a:prstGeom>
          <a:solidFill>
            <a:schemeClr val="tx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r>
              <a:rPr lang="en-US" altLang="ko-KR" b="1" dirty="0" err="1"/>
              <a:t>Kuberneters</a:t>
            </a:r>
            <a:r>
              <a:rPr lang="en-US" altLang="ko-KR" b="1" dirty="0"/>
              <a:t>/</a:t>
            </a:r>
            <a:r>
              <a:rPr lang="en-US" altLang="ko-KR" b="1" dirty="0" err="1"/>
              <a:t>KubeEdge</a:t>
            </a:r>
            <a:r>
              <a:rPr lang="en-US" altLang="ko-KR" b="1" dirty="0"/>
              <a:t> </a:t>
            </a:r>
            <a:r>
              <a:rPr lang="ko-KR" altLang="en-US" b="1" dirty="0"/>
              <a:t>를 이용한 </a:t>
            </a:r>
            <a:r>
              <a:rPr lang="ko-KR" altLang="en-US" b="1" dirty="0">
                <a:solidFill>
                  <a:schemeClr val="accent2"/>
                </a:solidFill>
              </a:rPr>
              <a:t>컨테이너 기반의 대규모 </a:t>
            </a:r>
            <a:r>
              <a:rPr lang="en-US" altLang="ko-KR" b="1" dirty="0">
                <a:solidFill>
                  <a:schemeClr val="accent2"/>
                </a:solidFill>
              </a:rPr>
              <a:t>IoT </a:t>
            </a:r>
            <a:r>
              <a:rPr lang="ko-KR" altLang="en-US" b="1" dirty="0">
                <a:solidFill>
                  <a:schemeClr val="accent2"/>
                </a:solidFill>
              </a:rPr>
              <a:t>네트워크 통합 관리 플랫폼</a:t>
            </a:r>
            <a:r>
              <a:rPr lang="ko-KR" altLang="en-US" b="1" dirty="0"/>
              <a:t>을 개발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3DC415-CC57-4B05-B070-A741FA5168E1}"/>
              </a:ext>
            </a:extLst>
          </p:cNvPr>
          <p:cNvSpPr/>
          <p:nvPr/>
        </p:nvSpPr>
        <p:spPr>
          <a:xfrm>
            <a:off x="3982333" y="3575326"/>
            <a:ext cx="7135907" cy="6963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대규모 데이터 분석에 있어서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IIoT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같은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스마트팩토리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환경에서는 신속한 처리가 필요한 상황이 존재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8C5C3-6B45-421B-9FFC-EC9EA44B27D1}"/>
              </a:ext>
            </a:extLst>
          </p:cNvPr>
          <p:cNvSpPr/>
          <p:nvPr/>
        </p:nvSpPr>
        <p:spPr>
          <a:xfrm>
            <a:off x="925369" y="3628554"/>
            <a:ext cx="2880000" cy="709840"/>
          </a:xfrm>
          <a:custGeom>
            <a:avLst/>
            <a:gdLst>
              <a:gd name="connsiteX0" fmla="*/ 0 w 2550594"/>
              <a:gd name="connsiteY0" fmla="*/ 0 h 709040"/>
              <a:gd name="connsiteX1" fmla="*/ 2550594 w 2550594"/>
              <a:gd name="connsiteY1" fmla="*/ 0 h 709040"/>
              <a:gd name="connsiteX2" fmla="*/ 2550594 w 2550594"/>
              <a:gd name="connsiteY2" fmla="*/ 709040 h 709040"/>
              <a:gd name="connsiteX3" fmla="*/ 0 w 2550594"/>
              <a:gd name="connsiteY3" fmla="*/ 709040 h 709040"/>
              <a:gd name="connsiteX4" fmla="*/ 0 w 2550594"/>
              <a:gd name="connsiteY4" fmla="*/ 0 h 709040"/>
              <a:gd name="connsiteX0" fmla="*/ 0 w 2794434"/>
              <a:gd name="connsiteY0" fmla="*/ 0 h 709040"/>
              <a:gd name="connsiteX1" fmla="*/ 2794434 w 2794434"/>
              <a:gd name="connsiteY1" fmla="*/ 20320 h 709040"/>
              <a:gd name="connsiteX2" fmla="*/ 2550594 w 2794434"/>
              <a:gd name="connsiteY2" fmla="*/ 709040 h 709040"/>
              <a:gd name="connsiteX3" fmla="*/ 0 w 2794434"/>
              <a:gd name="connsiteY3" fmla="*/ 709040 h 709040"/>
              <a:gd name="connsiteX4" fmla="*/ 0 w 2794434"/>
              <a:gd name="connsiteY4" fmla="*/ 0 h 709040"/>
              <a:gd name="connsiteX0" fmla="*/ 233680 w 2794434"/>
              <a:gd name="connsiteY0" fmla="*/ 0 h 709040"/>
              <a:gd name="connsiteX1" fmla="*/ 2794434 w 2794434"/>
              <a:gd name="connsiteY1" fmla="*/ 20320 h 709040"/>
              <a:gd name="connsiteX2" fmla="*/ 2550594 w 2794434"/>
              <a:gd name="connsiteY2" fmla="*/ 709040 h 709040"/>
              <a:gd name="connsiteX3" fmla="*/ 0 w 2794434"/>
              <a:gd name="connsiteY3" fmla="*/ 709040 h 709040"/>
              <a:gd name="connsiteX4" fmla="*/ 233680 w 2794434"/>
              <a:gd name="connsiteY4" fmla="*/ 0 h 709040"/>
              <a:gd name="connsiteX0" fmla="*/ 273112 w 2794434"/>
              <a:gd name="connsiteY0" fmla="*/ 0 h 699035"/>
              <a:gd name="connsiteX1" fmla="*/ 2794434 w 2794434"/>
              <a:gd name="connsiteY1" fmla="*/ 10315 h 699035"/>
              <a:gd name="connsiteX2" fmla="*/ 2550594 w 2794434"/>
              <a:gd name="connsiteY2" fmla="*/ 699035 h 699035"/>
              <a:gd name="connsiteX3" fmla="*/ 0 w 2794434"/>
              <a:gd name="connsiteY3" fmla="*/ 699035 h 699035"/>
              <a:gd name="connsiteX4" fmla="*/ 273112 w 2794434"/>
              <a:gd name="connsiteY4" fmla="*/ 0 h 699035"/>
              <a:gd name="connsiteX0" fmla="*/ 273112 w 2794434"/>
              <a:gd name="connsiteY0" fmla="*/ 0 h 699035"/>
              <a:gd name="connsiteX1" fmla="*/ 2794434 w 2794434"/>
              <a:gd name="connsiteY1" fmla="*/ 10315 h 699035"/>
              <a:gd name="connsiteX2" fmla="*/ 2530878 w 2794434"/>
              <a:gd name="connsiteY2" fmla="*/ 699035 h 699035"/>
              <a:gd name="connsiteX3" fmla="*/ 0 w 2794434"/>
              <a:gd name="connsiteY3" fmla="*/ 699035 h 699035"/>
              <a:gd name="connsiteX4" fmla="*/ 273112 w 2794434"/>
              <a:gd name="connsiteY4" fmla="*/ 0 h 69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434" h="699035">
                <a:moveTo>
                  <a:pt x="273112" y="0"/>
                </a:moveTo>
                <a:lnTo>
                  <a:pt x="2794434" y="10315"/>
                </a:lnTo>
                <a:lnTo>
                  <a:pt x="2530878" y="699035"/>
                </a:lnTo>
                <a:lnTo>
                  <a:pt x="0" y="699035"/>
                </a:lnTo>
                <a:lnTo>
                  <a:pt x="273112" y="0"/>
                </a:lnTo>
                <a:close/>
              </a:path>
            </a:pathLst>
          </a:custGeom>
          <a:solidFill>
            <a:srgbClr val="93D1DC"/>
          </a:solidFill>
          <a:ln>
            <a:solidFill>
              <a:srgbClr val="93D1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Time Sensitive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EED999-D7A4-41ED-A6A8-AD0E3B5189BA}"/>
              </a:ext>
            </a:extLst>
          </p:cNvPr>
          <p:cNvSpPr/>
          <p:nvPr/>
        </p:nvSpPr>
        <p:spPr>
          <a:xfrm>
            <a:off x="3982333" y="4513773"/>
            <a:ext cx="7589576" cy="7205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대기업 뿐만 아니라 중소기업에서도 적용하기 위해서는 누구나 사용할 수 있는 인프라가 필요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C82746-2441-448A-9C0F-709D65F5D63E}"/>
              </a:ext>
            </a:extLst>
          </p:cNvPr>
          <p:cNvSpPr/>
          <p:nvPr/>
        </p:nvSpPr>
        <p:spPr>
          <a:xfrm>
            <a:off x="912983" y="4575387"/>
            <a:ext cx="2880000" cy="709841"/>
          </a:xfrm>
          <a:custGeom>
            <a:avLst/>
            <a:gdLst>
              <a:gd name="connsiteX0" fmla="*/ 0 w 2550593"/>
              <a:gd name="connsiteY0" fmla="*/ 0 h 709040"/>
              <a:gd name="connsiteX1" fmla="*/ 2550593 w 2550593"/>
              <a:gd name="connsiteY1" fmla="*/ 0 h 709040"/>
              <a:gd name="connsiteX2" fmla="*/ 2550593 w 2550593"/>
              <a:gd name="connsiteY2" fmla="*/ 709040 h 709040"/>
              <a:gd name="connsiteX3" fmla="*/ 0 w 2550593"/>
              <a:gd name="connsiteY3" fmla="*/ 709040 h 709040"/>
              <a:gd name="connsiteX4" fmla="*/ 0 w 2550593"/>
              <a:gd name="connsiteY4" fmla="*/ 0 h 709040"/>
              <a:gd name="connsiteX0" fmla="*/ 233680 w 2550593"/>
              <a:gd name="connsiteY0" fmla="*/ 10160 h 709040"/>
              <a:gd name="connsiteX1" fmla="*/ 2550593 w 2550593"/>
              <a:gd name="connsiteY1" fmla="*/ 0 h 709040"/>
              <a:gd name="connsiteX2" fmla="*/ 2550593 w 2550593"/>
              <a:gd name="connsiteY2" fmla="*/ 709040 h 709040"/>
              <a:gd name="connsiteX3" fmla="*/ 0 w 2550593"/>
              <a:gd name="connsiteY3" fmla="*/ 709040 h 709040"/>
              <a:gd name="connsiteX4" fmla="*/ 233680 w 2550593"/>
              <a:gd name="connsiteY4" fmla="*/ 10160 h 709040"/>
              <a:gd name="connsiteX0" fmla="*/ 233680 w 2550593"/>
              <a:gd name="connsiteY0" fmla="*/ 10160 h 719200"/>
              <a:gd name="connsiteX1" fmla="*/ 2550593 w 2550593"/>
              <a:gd name="connsiteY1" fmla="*/ 0 h 719200"/>
              <a:gd name="connsiteX2" fmla="*/ 2266113 w 2550593"/>
              <a:gd name="connsiteY2" fmla="*/ 719200 h 719200"/>
              <a:gd name="connsiteX3" fmla="*/ 0 w 2550593"/>
              <a:gd name="connsiteY3" fmla="*/ 709040 h 719200"/>
              <a:gd name="connsiteX4" fmla="*/ 233680 w 2550593"/>
              <a:gd name="connsiteY4" fmla="*/ 10160 h 719200"/>
              <a:gd name="connsiteX0" fmla="*/ 233680 w 2550593"/>
              <a:gd name="connsiteY0" fmla="*/ 10160 h 719200"/>
              <a:gd name="connsiteX1" fmla="*/ 2550593 w 2550593"/>
              <a:gd name="connsiteY1" fmla="*/ 0 h 719200"/>
              <a:gd name="connsiteX2" fmla="*/ 2337233 w 2550593"/>
              <a:gd name="connsiteY2" fmla="*/ 719200 h 719200"/>
              <a:gd name="connsiteX3" fmla="*/ 0 w 2550593"/>
              <a:gd name="connsiteY3" fmla="*/ 709040 h 719200"/>
              <a:gd name="connsiteX4" fmla="*/ 233680 w 2550593"/>
              <a:gd name="connsiteY4" fmla="*/ 10160 h 719200"/>
              <a:gd name="connsiteX0" fmla="*/ 233680 w 2550593"/>
              <a:gd name="connsiteY0" fmla="*/ 10160 h 729360"/>
              <a:gd name="connsiteX1" fmla="*/ 2550593 w 2550593"/>
              <a:gd name="connsiteY1" fmla="*/ 0 h 729360"/>
              <a:gd name="connsiteX2" fmla="*/ 2398193 w 2550593"/>
              <a:gd name="connsiteY2" fmla="*/ 729360 h 729360"/>
              <a:gd name="connsiteX3" fmla="*/ 0 w 2550593"/>
              <a:gd name="connsiteY3" fmla="*/ 709040 h 729360"/>
              <a:gd name="connsiteX4" fmla="*/ 233680 w 2550593"/>
              <a:gd name="connsiteY4" fmla="*/ 10160 h 729360"/>
              <a:gd name="connsiteX0" fmla="*/ 233680 w 2550593"/>
              <a:gd name="connsiteY0" fmla="*/ 10160 h 719200"/>
              <a:gd name="connsiteX1" fmla="*/ 2550593 w 2550593"/>
              <a:gd name="connsiteY1" fmla="*/ 0 h 719200"/>
              <a:gd name="connsiteX2" fmla="*/ 2337233 w 2550593"/>
              <a:gd name="connsiteY2" fmla="*/ 719200 h 719200"/>
              <a:gd name="connsiteX3" fmla="*/ 0 w 2550593"/>
              <a:gd name="connsiteY3" fmla="*/ 709040 h 719200"/>
              <a:gd name="connsiteX4" fmla="*/ 233680 w 2550593"/>
              <a:gd name="connsiteY4" fmla="*/ 10160 h 719200"/>
              <a:gd name="connsiteX0" fmla="*/ 233680 w 2550593"/>
              <a:gd name="connsiteY0" fmla="*/ 10160 h 719200"/>
              <a:gd name="connsiteX1" fmla="*/ 2550593 w 2550593"/>
              <a:gd name="connsiteY1" fmla="*/ 0 h 719200"/>
              <a:gd name="connsiteX2" fmla="*/ 2301242 w 2550593"/>
              <a:gd name="connsiteY2" fmla="*/ 719200 h 719200"/>
              <a:gd name="connsiteX3" fmla="*/ 0 w 2550593"/>
              <a:gd name="connsiteY3" fmla="*/ 709040 h 719200"/>
              <a:gd name="connsiteX4" fmla="*/ 233680 w 2550593"/>
              <a:gd name="connsiteY4" fmla="*/ 10160 h 719200"/>
              <a:gd name="connsiteX0" fmla="*/ 242678 w 2550593"/>
              <a:gd name="connsiteY0" fmla="*/ 30480 h 719200"/>
              <a:gd name="connsiteX1" fmla="*/ 2550593 w 2550593"/>
              <a:gd name="connsiteY1" fmla="*/ 0 h 719200"/>
              <a:gd name="connsiteX2" fmla="*/ 2301242 w 2550593"/>
              <a:gd name="connsiteY2" fmla="*/ 719200 h 719200"/>
              <a:gd name="connsiteX3" fmla="*/ 0 w 2550593"/>
              <a:gd name="connsiteY3" fmla="*/ 709040 h 719200"/>
              <a:gd name="connsiteX4" fmla="*/ 242678 w 2550593"/>
              <a:gd name="connsiteY4" fmla="*/ 30480 h 719200"/>
              <a:gd name="connsiteX0" fmla="*/ 242678 w 2550593"/>
              <a:gd name="connsiteY0" fmla="*/ 20320 h 719200"/>
              <a:gd name="connsiteX1" fmla="*/ 2550593 w 2550593"/>
              <a:gd name="connsiteY1" fmla="*/ 0 h 719200"/>
              <a:gd name="connsiteX2" fmla="*/ 2301242 w 2550593"/>
              <a:gd name="connsiteY2" fmla="*/ 719200 h 719200"/>
              <a:gd name="connsiteX3" fmla="*/ 0 w 2550593"/>
              <a:gd name="connsiteY3" fmla="*/ 709040 h 719200"/>
              <a:gd name="connsiteX4" fmla="*/ 242678 w 2550593"/>
              <a:gd name="connsiteY4" fmla="*/ 20320 h 719200"/>
              <a:gd name="connsiteX0" fmla="*/ 242678 w 2550593"/>
              <a:gd name="connsiteY0" fmla="*/ 0 h 719200"/>
              <a:gd name="connsiteX1" fmla="*/ 2550593 w 2550593"/>
              <a:gd name="connsiteY1" fmla="*/ 0 h 719200"/>
              <a:gd name="connsiteX2" fmla="*/ 2301242 w 2550593"/>
              <a:gd name="connsiteY2" fmla="*/ 719200 h 719200"/>
              <a:gd name="connsiteX3" fmla="*/ 0 w 2550593"/>
              <a:gd name="connsiteY3" fmla="*/ 709040 h 719200"/>
              <a:gd name="connsiteX4" fmla="*/ 242678 w 2550593"/>
              <a:gd name="connsiteY4" fmla="*/ 0 h 7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593" h="719200">
                <a:moveTo>
                  <a:pt x="242678" y="0"/>
                </a:moveTo>
                <a:lnTo>
                  <a:pt x="2550593" y="0"/>
                </a:lnTo>
                <a:lnTo>
                  <a:pt x="2301242" y="719200"/>
                </a:lnTo>
                <a:lnTo>
                  <a:pt x="0" y="709040"/>
                </a:lnTo>
                <a:lnTo>
                  <a:pt x="242678" y="0"/>
                </a:lnTo>
                <a:close/>
              </a:path>
            </a:pathLst>
          </a:custGeom>
          <a:solidFill>
            <a:srgbClr val="B6D47C"/>
          </a:solidFill>
          <a:ln>
            <a:solidFill>
              <a:srgbClr val="B6D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Source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CEAA53-1022-4A4E-B4ED-B073895A4C15}"/>
              </a:ext>
            </a:extLst>
          </p:cNvPr>
          <p:cNvSpPr/>
          <p:nvPr/>
        </p:nvSpPr>
        <p:spPr>
          <a:xfrm>
            <a:off x="3916216" y="1762782"/>
            <a:ext cx="7953325" cy="6771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수천 혹은 수만 대의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IoT connection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대용량의 데이터를 실시간으로 주고 받으므로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</a:p>
          <a:p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상황에 따라 유연한 대응이 필요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F2F2FB-64C2-453E-8144-00B611E9C0C8}"/>
              </a:ext>
            </a:extLst>
          </p:cNvPr>
          <p:cNvSpPr/>
          <p:nvPr/>
        </p:nvSpPr>
        <p:spPr>
          <a:xfrm>
            <a:off x="3971776" y="2696521"/>
            <a:ext cx="7589576" cy="707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대부분의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IoT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솔루션은 중요한 정보를 다루므로 신뢰성 있고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고가용성의 시스템 필요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10D2EC-E02B-453D-AE63-F450AF103579}"/>
              </a:ext>
            </a:extLst>
          </p:cNvPr>
          <p:cNvSpPr/>
          <p:nvPr/>
        </p:nvSpPr>
        <p:spPr>
          <a:xfrm>
            <a:off x="925369" y="1786838"/>
            <a:ext cx="2880000" cy="677195"/>
          </a:xfrm>
          <a:custGeom>
            <a:avLst/>
            <a:gdLst>
              <a:gd name="connsiteX0" fmla="*/ 0 w 2528048"/>
              <a:gd name="connsiteY0" fmla="*/ 0 h 677195"/>
              <a:gd name="connsiteX1" fmla="*/ 2528048 w 2528048"/>
              <a:gd name="connsiteY1" fmla="*/ 0 h 677195"/>
              <a:gd name="connsiteX2" fmla="*/ 2528048 w 2528048"/>
              <a:gd name="connsiteY2" fmla="*/ 677195 h 677195"/>
              <a:gd name="connsiteX3" fmla="*/ 0 w 2528048"/>
              <a:gd name="connsiteY3" fmla="*/ 677195 h 677195"/>
              <a:gd name="connsiteX4" fmla="*/ 0 w 2528048"/>
              <a:gd name="connsiteY4" fmla="*/ 0 h 677195"/>
              <a:gd name="connsiteX0" fmla="*/ 0 w 2771888"/>
              <a:gd name="connsiteY0" fmla="*/ 0 h 677195"/>
              <a:gd name="connsiteX1" fmla="*/ 2771888 w 2771888"/>
              <a:gd name="connsiteY1" fmla="*/ 0 h 677195"/>
              <a:gd name="connsiteX2" fmla="*/ 2528048 w 2771888"/>
              <a:gd name="connsiteY2" fmla="*/ 677195 h 677195"/>
              <a:gd name="connsiteX3" fmla="*/ 0 w 2771888"/>
              <a:gd name="connsiteY3" fmla="*/ 677195 h 677195"/>
              <a:gd name="connsiteX4" fmla="*/ 0 w 2771888"/>
              <a:gd name="connsiteY4" fmla="*/ 0 h 677195"/>
              <a:gd name="connsiteX0" fmla="*/ 396240 w 2771888"/>
              <a:gd name="connsiteY0" fmla="*/ 10160 h 677195"/>
              <a:gd name="connsiteX1" fmla="*/ 2771888 w 2771888"/>
              <a:gd name="connsiteY1" fmla="*/ 0 h 677195"/>
              <a:gd name="connsiteX2" fmla="*/ 2528048 w 2771888"/>
              <a:gd name="connsiteY2" fmla="*/ 677195 h 677195"/>
              <a:gd name="connsiteX3" fmla="*/ 0 w 2771888"/>
              <a:gd name="connsiteY3" fmla="*/ 677195 h 677195"/>
              <a:gd name="connsiteX4" fmla="*/ 396240 w 2771888"/>
              <a:gd name="connsiteY4" fmla="*/ 10160 h 677195"/>
              <a:gd name="connsiteX0" fmla="*/ 325120 w 2771888"/>
              <a:gd name="connsiteY0" fmla="*/ 10160 h 677195"/>
              <a:gd name="connsiteX1" fmla="*/ 2771888 w 2771888"/>
              <a:gd name="connsiteY1" fmla="*/ 0 h 677195"/>
              <a:gd name="connsiteX2" fmla="*/ 2528048 w 2771888"/>
              <a:gd name="connsiteY2" fmla="*/ 677195 h 677195"/>
              <a:gd name="connsiteX3" fmla="*/ 0 w 2771888"/>
              <a:gd name="connsiteY3" fmla="*/ 677195 h 677195"/>
              <a:gd name="connsiteX4" fmla="*/ 325120 w 2771888"/>
              <a:gd name="connsiteY4" fmla="*/ 10160 h 677195"/>
              <a:gd name="connsiteX0" fmla="*/ 304800 w 2771888"/>
              <a:gd name="connsiteY0" fmla="*/ 0 h 687355"/>
              <a:gd name="connsiteX1" fmla="*/ 2771888 w 2771888"/>
              <a:gd name="connsiteY1" fmla="*/ 10160 h 687355"/>
              <a:gd name="connsiteX2" fmla="*/ 2528048 w 2771888"/>
              <a:gd name="connsiteY2" fmla="*/ 687355 h 687355"/>
              <a:gd name="connsiteX3" fmla="*/ 0 w 2771888"/>
              <a:gd name="connsiteY3" fmla="*/ 687355 h 687355"/>
              <a:gd name="connsiteX4" fmla="*/ 304800 w 2771888"/>
              <a:gd name="connsiteY4" fmla="*/ 0 h 68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1888" h="687355">
                <a:moveTo>
                  <a:pt x="304800" y="0"/>
                </a:moveTo>
                <a:lnTo>
                  <a:pt x="2771888" y="10160"/>
                </a:lnTo>
                <a:lnTo>
                  <a:pt x="2528048" y="687355"/>
                </a:lnTo>
                <a:lnTo>
                  <a:pt x="0" y="687355"/>
                </a:lnTo>
                <a:lnTo>
                  <a:pt x="304800" y="0"/>
                </a:lnTo>
                <a:close/>
              </a:path>
            </a:pathLst>
          </a:custGeom>
          <a:solidFill>
            <a:srgbClr val="93D1DC"/>
          </a:solidFill>
          <a:ln>
            <a:solidFill>
              <a:srgbClr val="93D1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Scalability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FA6F8D-48DC-4514-B50B-BDF3083C7761}"/>
              </a:ext>
            </a:extLst>
          </p:cNvPr>
          <p:cNvSpPr/>
          <p:nvPr/>
        </p:nvSpPr>
        <p:spPr>
          <a:xfrm>
            <a:off x="912983" y="2683904"/>
            <a:ext cx="2880000" cy="707657"/>
          </a:xfrm>
          <a:custGeom>
            <a:avLst/>
            <a:gdLst>
              <a:gd name="connsiteX0" fmla="*/ 0 w 2550594"/>
              <a:gd name="connsiteY0" fmla="*/ 0 h 709040"/>
              <a:gd name="connsiteX1" fmla="*/ 2550594 w 2550594"/>
              <a:gd name="connsiteY1" fmla="*/ 0 h 709040"/>
              <a:gd name="connsiteX2" fmla="*/ 2550594 w 2550594"/>
              <a:gd name="connsiteY2" fmla="*/ 709040 h 709040"/>
              <a:gd name="connsiteX3" fmla="*/ 0 w 2550594"/>
              <a:gd name="connsiteY3" fmla="*/ 709040 h 709040"/>
              <a:gd name="connsiteX4" fmla="*/ 0 w 2550594"/>
              <a:gd name="connsiteY4" fmla="*/ 0 h 709040"/>
              <a:gd name="connsiteX0" fmla="*/ 0 w 2784274"/>
              <a:gd name="connsiteY0" fmla="*/ 0 h 709040"/>
              <a:gd name="connsiteX1" fmla="*/ 2784274 w 2784274"/>
              <a:gd name="connsiteY1" fmla="*/ 0 h 709040"/>
              <a:gd name="connsiteX2" fmla="*/ 2550594 w 2784274"/>
              <a:gd name="connsiteY2" fmla="*/ 709040 h 709040"/>
              <a:gd name="connsiteX3" fmla="*/ 0 w 2784274"/>
              <a:gd name="connsiteY3" fmla="*/ 709040 h 709040"/>
              <a:gd name="connsiteX4" fmla="*/ 0 w 2784274"/>
              <a:gd name="connsiteY4" fmla="*/ 0 h 709040"/>
              <a:gd name="connsiteX0" fmla="*/ 274320 w 2784274"/>
              <a:gd name="connsiteY0" fmla="*/ 0 h 709040"/>
              <a:gd name="connsiteX1" fmla="*/ 2784274 w 2784274"/>
              <a:gd name="connsiteY1" fmla="*/ 0 h 709040"/>
              <a:gd name="connsiteX2" fmla="*/ 2550594 w 2784274"/>
              <a:gd name="connsiteY2" fmla="*/ 709040 h 709040"/>
              <a:gd name="connsiteX3" fmla="*/ 0 w 2784274"/>
              <a:gd name="connsiteY3" fmla="*/ 709040 h 709040"/>
              <a:gd name="connsiteX4" fmla="*/ 274320 w 2784274"/>
              <a:gd name="connsiteY4" fmla="*/ 0 h 7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274" h="709040">
                <a:moveTo>
                  <a:pt x="274320" y="0"/>
                </a:moveTo>
                <a:lnTo>
                  <a:pt x="2784274" y="0"/>
                </a:lnTo>
                <a:lnTo>
                  <a:pt x="2550594" y="709040"/>
                </a:lnTo>
                <a:lnTo>
                  <a:pt x="0" y="709040"/>
                </a:lnTo>
                <a:lnTo>
                  <a:pt x="274320" y="0"/>
                </a:lnTo>
                <a:close/>
              </a:path>
            </a:pathLst>
          </a:custGeom>
          <a:solidFill>
            <a:srgbClr val="B6D47C"/>
          </a:solidFill>
          <a:ln>
            <a:solidFill>
              <a:srgbClr val="B6D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High Availability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3" name="그래픽 22" descr="책갈피">
            <a:extLst>
              <a:ext uri="{FF2B5EF4-FFF2-40B4-BE49-F238E27FC236}">
                <a16:creationId xmlns:a16="http://schemas.microsoft.com/office/drawing/2014/main" id="{7F200138-2766-4FB3-AFE1-95FA94FF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816" y="1056586"/>
            <a:ext cx="367553" cy="3675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5BDD65-B28C-4B5C-9206-3E664B785C16}"/>
              </a:ext>
            </a:extLst>
          </p:cNvPr>
          <p:cNvSpPr txBox="1"/>
          <p:nvPr/>
        </p:nvSpPr>
        <p:spPr>
          <a:xfrm>
            <a:off x="835721" y="1054807"/>
            <a:ext cx="6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IIoT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플랫폼</a:t>
            </a:r>
          </a:p>
        </p:txBody>
      </p:sp>
    </p:spTree>
    <p:extLst>
      <p:ext uri="{BB962C8B-B14F-4D97-AF65-F5344CB8AC3E}">
        <p14:creationId xmlns:p14="http://schemas.microsoft.com/office/powerpoint/2010/main" val="304783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B07CBE-4E4E-4116-9263-A88A30B92C8C}"/>
              </a:ext>
            </a:extLst>
          </p:cNvPr>
          <p:cNvSpPr/>
          <p:nvPr/>
        </p:nvSpPr>
        <p:spPr>
          <a:xfrm>
            <a:off x="5834514" y="2173453"/>
            <a:ext cx="5441577" cy="37113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8D32D-1E62-4BF5-BE5E-D14F5189217A}"/>
              </a:ext>
            </a:extLst>
          </p:cNvPr>
          <p:cNvSpPr txBox="1"/>
          <p:nvPr/>
        </p:nvSpPr>
        <p:spPr>
          <a:xfrm>
            <a:off x="268941" y="242047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C26264-29B4-4472-BC98-CA251EAA9D92}"/>
              </a:ext>
            </a:extLst>
          </p:cNvPr>
          <p:cNvSpPr/>
          <p:nvPr/>
        </p:nvSpPr>
        <p:spPr>
          <a:xfrm>
            <a:off x="1125411" y="3274562"/>
            <a:ext cx="2972442" cy="433743"/>
          </a:xfrm>
          <a:prstGeom prst="rect">
            <a:avLst/>
          </a:prstGeom>
          <a:solidFill>
            <a:srgbClr val="519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MQTT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클라이언트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E5BECA-D1A0-45EA-AAA4-FAC2C0B49BE8}"/>
              </a:ext>
            </a:extLst>
          </p:cNvPr>
          <p:cNvSpPr/>
          <p:nvPr/>
        </p:nvSpPr>
        <p:spPr>
          <a:xfrm>
            <a:off x="1125411" y="3788229"/>
            <a:ext cx="2972442" cy="433743"/>
          </a:xfrm>
          <a:prstGeom prst="rect">
            <a:avLst/>
          </a:prstGeom>
          <a:solidFill>
            <a:srgbClr val="519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HTTP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클라이언트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16765-89CE-412D-AE8F-C16339865BE5}"/>
              </a:ext>
            </a:extLst>
          </p:cNvPr>
          <p:cNvSpPr txBox="1"/>
          <p:nvPr/>
        </p:nvSpPr>
        <p:spPr>
          <a:xfrm>
            <a:off x="6643782" y="2546758"/>
            <a:ext cx="528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IoT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들로부터 실시간으로 데이터를 수집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7C4CA-F491-483C-AED4-8DFC8C7079BD}"/>
              </a:ext>
            </a:extLst>
          </p:cNvPr>
          <p:cNvSpPr txBox="1"/>
          <p:nvPr/>
        </p:nvSpPr>
        <p:spPr>
          <a:xfrm>
            <a:off x="6642339" y="3338973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IoT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들로부터 수집한 데이터를 실시간으로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FF29DA-46D0-4208-B149-BFF092E56989}"/>
              </a:ext>
            </a:extLst>
          </p:cNvPr>
          <p:cNvSpPr txBox="1"/>
          <p:nvPr/>
        </p:nvSpPr>
        <p:spPr>
          <a:xfrm>
            <a:off x="6642339" y="4838659"/>
            <a:ext cx="3679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분석한 데이터를 실시간으로 모니터링 할 수 있는 대시보드를 제공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7B300-53D9-40CB-BB24-99D27287E284}"/>
              </a:ext>
            </a:extLst>
          </p:cNvPr>
          <p:cNvSpPr txBox="1"/>
          <p:nvPr/>
        </p:nvSpPr>
        <p:spPr>
          <a:xfrm>
            <a:off x="6642339" y="4099019"/>
            <a:ext cx="3901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PUSH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사용자에게 전송하여 주요 모니터링 결과를 확인 가능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EC63F-B245-400C-B0DC-0CA3C5E6F234}"/>
              </a:ext>
            </a:extLst>
          </p:cNvPr>
          <p:cNvSpPr txBox="1"/>
          <p:nvPr/>
        </p:nvSpPr>
        <p:spPr>
          <a:xfrm>
            <a:off x="7358513" y="1531124"/>
            <a:ext cx="2393577" cy="43088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KubIoT</a:t>
            </a:r>
            <a:endParaRPr lang="ko-KR" altLang="en-US" sz="2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1" name="그래픽 20" descr="책갈피">
            <a:extLst>
              <a:ext uri="{FF2B5EF4-FFF2-40B4-BE49-F238E27FC236}">
                <a16:creationId xmlns:a16="http://schemas.microsoft.com/office/drawing/2014/main" id="{A19058B8-A393-45E4-A052-BF743DF4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459" y="2566652"/>
            <a:ext cx="367553" cy="36755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" name="그래픽 21" descr="책갈피">
            <a:extLst>
              <a:ext uri="{FF2B5EF4-FFF2-40B4-BE49-F238E27FC236}">
                <a16:creationId xmlns:a16="http://schemas.microsoft.com/office/drawing/2014/main" id="{B45D9099-9A8A-4994-8FEB-69CBBBB4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458" y="3356189"/>
            <a:ext cx="367553" cy="36755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3" name="그래픽 22" descr="책갈피">
            <a:extLst>
              <a:ext uri="{FF2B5EF4-FFF2-40B4-BE49-F238E27FC236}">
                <a16:creationId xmlns:a16="http://schemas.microsoft.com/office/drawing/2014/main" id="{AD1EA547-2A5A-4438-844F-874444BDB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459" y="4109859"/>
            <a:ext cx="367553" cy="36755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" name="그래픽 23" descr="책갈피">
            <a:extLst>
              <a:ext uri="{FF2B5EF4-FFF2-40B4-BE49-F238E27FC236}">
                <a16:creationId xmlns:a16="http://schemas.microsoft.com/office/drawing/2014/main" id="{E9A2E642-8832-4CBE-A5DD-D3314595E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458" y="4863529"/>
            <a:ext cx="367553" cy="36755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53323656-A540-4C23-BB88-12FC5F122154}"/>
              </a:ext>
            </a:extLst>
          </p:cNvPr>
          <p:cNvSpPr/>
          <p:nvPr/>
        </p:nvSpPr>
        <p:spPr>
          <a:xfrm>
            <a:off x="4573152" y="3523639"/>
            <a:ext cx="786063" cy="369332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91EE3B-4C7B-E84A-AE2E-5C33FB1A8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10" y="1746567"/>
            <a:ext cx="1905000" cy="190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C1B21D-3400-A74F-863C-E6C4A366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00" y="4529803"/>
            <a:ext cx="1617310" cy="8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9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61BDB7F-8C56-4956-A554-7D2A9F7EA05F}"/>
              </a:ext>
            </a:extLst>
          </p:cNvPr>
          <p:cNvSpPr/>
          <p:nvPr/>
        </p:nvSpPr>
        <p:spPr>
          <a:xfrm>
            <a:off x="8294086" y="1644151"/>
            <a:ext cx="3020786" cy="119198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REDIS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A1702-B3AE-43C5-846B-982F11B77F26}"/>
              </a:ext>
            </a:extLst>
          </p:cNvPr>
          <p:cNvSpPr txBox="1"/>
          <p:nvPr/>
        </p:nvSpPr>
        <p:spPr>
          <a:xfrm>
            <a:off x="268941" y="277906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전체 시스템 </a:t>
            </a:r>
            <a:r>
              <a:rPr lang="ko-KR" altLang="en-US" sz="30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아키텍쳐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MSA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60BB554-5FFF-4F9E-9F59-FB0F431F99C9}"/>
              </a:ext>
            </a:extLst>
          </p:cNvPr>
          <p:cNvSpPr/>
          <p:nvPr/>
        </p:nvSpPr>
        <p:spPr>
          <a:xfrm>
            <a:off x="268941" y="3041946"/>
            <a:ext cx="2041072" cy="774108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B6A9CE-DB18-4803-B6E3-EECA5FEC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7" b="92389" l="6704" r="89758">
                        <a14:foregroundMark x1="6704" y1="34672" x2="6704" y2="34672"/>
                        <a14:foregroundMark x1="48603" y1="92389" x2="48603" y2="92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9962" y="2038248"/>
            <a:ext cx="458426" cy="403791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FCF76CA-0BCC-4E28-B944-4B50591240E3}"/>
              </a:ext>
            </a:extLst>
          </p:cNvPr>
          <p:cNvSpPr/>
          <p:nvPr/>
        </p:nvSpPr>
        <p:spPr>
          <a:xfrm>
            <a:off x="8328820" y="3520610"/>
            <a:ext cx="3020786" cy="119198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MYSQL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BD8DAE1-D0AD-419C-8018-652D0B011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979" y="3921532"/>
            <a:ext cx="623889" cy="390141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75882FC-8EDA-40A8-B039-468095D93377}"/>
              </a:ext>
            </a:extLst>
          </p:cNvPr>
          <p:cNvSpPr/>
          <p:nvPr/>
        </p:nvSpPr>
        <p:spPr>
          <a:xfrm>
            <a:off x="8310282" y="5270652"/>
            <a:ext cx="3020786" cy="119198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Object</a:t>
            </a:r>
          </a:p>
          <a:p>
            <a:pPr algn="ctr"/>
            <a:r>
              <a:rPr lang="en-US" altLang="ko-KR" dirty="0"/>
              <a:t>     Storage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EC4D42-7881-4AAF-A2AD-E1A7359BB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6989" y1="30000" x2="56989" y2="30000"/>
                        <a14:foregroundMark x1="48387" y1="38889" x2="48387" y2="38889"/>
                        <a14:foregroundMark x1="45161" y1="52222" x2="45161" y2="52222"/>
                        <a14:foregroundMark x1="55914" y1="38889" x2="55914" y2="38889"/>
                        <a14:foregroundMark x1="55914" y1="38889" x2="59140" y2="71111"/>
                        <a14:foregroundMark x1="31183" y1="35556" x2="26882" y2="73333"/>
                        <a14:foregroundMark x1="26882" y1="73333" x2="39785" y2="82222"/>
                        <a14:foregroundMark x1="39785" y1="82222" x2="54839" y2="75556"/>
                        <a14:foregroundMark x1="54839" y1="75556" x2="60215" y2="60000"/>
                        <a14:foregroundMark x1="60215" y1="60000" x2="58065" y2="37778"/>
                        <a14:foregroundMark x1="53763" y1="36667" x2="63441" y2="52222"/>
                        <a14:foregroundMark x1="63441" y1="52222" x2="62366" y2="75556"/>
                        <a14:foregroundMark x1="62366" y1="75556" x2="61290" y2="7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7829" y="5522564"/>
            <a:ext cx="711100" cy="688161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6C1505-A849-49FD-8F39-9965EB79E58A}"/>
              </a:ext>
            </a:extLst>
          </p:cNvPr>
          <p:cNvSpPr/>
          <p:nvPr/>
        </p:nvSpPr>
        <p:spPr>
          <a:xfrm>
            <a:off x="3784873" y="1427897"/>
            <a:ext cx="2628900" cy="83917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</a:t>
            </a:r>
            <a:r>
              <a:rPr lang="ko-KR" altLang="en-US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수집 서비스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1264E6B-A39B-4356-A11F-9EA2C4E945D7}"/>
              </a:ext>
            </a:extLst>
          </p:cNvPr>
          <p:cNvSpPr/>
          <p:nvPr/>
        </p:nvSpPr>
        <p:spPr>
          <a:xfrm>
            <a:off x="3784873" y="2417383"/>
            <a:ext cx="2628900" cy="865322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제어 서비스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9477B74-3621-46EA-95EC-20178CDA1708}"/>
              </a:ext>
            </a:extLst>
          </p:cNvPr>
          <p:cNvSpPr/>
          <p:nvPr/>
        </p:nvSpPr>
        <p:spPr>
          <a:xfrm>
            <a:off x="3784873" y="3436811"/>
            <a:ext cx="2628900" cy="865322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분석 서비스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5D99BC2-F2E3-4F4F-BEAF-D9A187438E7B}"/>
              </a:ext>
            </a:extLst>
          </p:cNvPr>
          <p:cNvSpPr/>
          <p:nvPr/>
        </p:nvSpPr>
        <p:spPr>
          <a:xfrm>
            <a:off x="3784873" y="4506402"/>
            <a:ext cx="2628900" cy="764250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</a:t>
            </a:r>
            <a:r>
              <a:rPr lang="ko-KR" altLang="en-US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푸시 서비스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E2C7B4D-A65C-4EE0-9DCF-E3C96217468A}"/>
              </a:ext>
            </a:extLst>
          </p:cNvPr>
          <p:cNvSpPr/>
          <p:nvPr/>
        </p:nvSpPr>
        <p:spPr>
          <a:xfrm>
            <a:off x="3784873" y="5451537"/>
            <a:ext cx="2628900" cy="1084825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대시보드 서비스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2B6DF4-5923-4570-8EF8-385FC7C6F391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 flipV="1">
            <a:off x="2310013" y="1847487"/>
            <a:ext cx="1474860" cy="158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5782E3B-9F37-48E6-9CDA-92809E17ED27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6413773" y="1847487"/>
            <a:ext cx="1880313" cy="39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BD6DAA-083B-4917-8D87-B8903E23BF0E}"/>
              </a:ext>
            </a:extLst>
          </p:cNvPr>
          <p:cNvCxnSpPr>
            <a:cxnSpLocks/>
            <a:stCxn id="31" idx="3"/>
            <a:endCxn id="26" idx="1"/>
          </p:cNvCxnSpPr>
          <p:nvPr/>
        </p:nvCxnSpPr>
        <p:spPr>
          <a:xfrm>
            <a:off x="6413773" y="1847487"/>
            <a:ext cx="1915047" cy="2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B27B218-9505-479B-8BA8-A42021900D9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413773" y="3869472"/>
            <a:ext cx="1896509" cy="194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31CEB8B-14CE-4054-A91C-7B1B510FC646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6413773" y="1847487"/>
            <a:ext cx="1880313" cy="3972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5EDC2FD-E2BF-45DE-88E4-9331EBBBF4AB}"/>
              </a:ext>
            </a:extLst>
          </p:cNvPr>
          <p:cNvCxnSpPr>
            <a:cxnSpLocks/>
            <a:stCxn id="33" idx="3"/>
            <a:endCxn id="25" idx="1"/>
          </p:cNvCxnSpPr>
          <p:nvPr/>
        </p:nvCxnSpPr>
        <p:spPr>
          <a:xfrm flipV="1">
            <a:off x="6413773" y="2240144"/>
            <a:ext cx="1880313" cy="16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6E4EB57-1800-49F4-9669-9D0DC8A596CF}"/>
              </a:ext>
            </a:extLst>
          </p:cNvPr>
          <p:cNvCxnSpPr>
            <a:cxnSpLocks/>
            <a:stCxn id="32" idx="3"/>
            <a:endCxn id="26" idx="1"/>
          </p:cNvCxnSpPr>
          <p:nvPr/>
        </p:nvCxnSpPr>
        <p:spPr>
          <a:xfrm>
            <a:off x="6413773" y="2850044"/>
            <a:ext cx="1915047" cy="126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F84FA92-DBA4-4236-AD23-339F65F4B0ED}"/>
              </a:ext>
            </a:extLst>
          </p:cNvPr>
          <p:cNvCxnSpPr>
            <a:cxnSpLocks/>
            <a:stCxn id="35" idx="3"/>
            <a:endCxn id="26" idx="1"/>
          </p:cNvCxnSpPr>
          <p:nvPr/>
        </p:nvCxnSpPr>
        <p:spPr>
          <a:xfrm flipV="1">
            <a:off x="6413773" y="4116603"/>
            <a:ext cx="1915047" cy="187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1344E7A-8ED6-47E2-AD6C-6E3899BD1D33}"/>
              </a:ext>
            </a:extLst>
          </p:cNvPr>
          <p:cNvCxnSpPr>
            <a:cxnSpLocks/>
            <a:stCxn id="34" idx="3"/>
            <a:endCxn id="26" idx="1"/>
          </p:cNvCxnSpPr>
          <p:nvPr/>
        </p:nvCxnSpPr>
        <p:spPr>
          <a:xfrm flipV="1">
            <a:off x="6413773" y="4116603"/>
            <a:ext cx="1915047" cy="77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6371CBD-9ACE-4C33-BD36-C3048762D761}"/>
              </a:ext>
            </a:extLst>
          </p:cNvPr>
          <p:cNvCxnSpPr>
            <a:cxnSpLocks/>
            <a:stCxn id="33" idx="3"/>
            <a:endCxn id="26" idx="1"/>
          </p:cNvCxnSpPr>
          <p:nvPr/>
        </p:nvCxnSpPr>
        <p:spPr>
          <a:xfrm>
            <a:off x="6413773" y="3869472"/>
            <a:ext cx="1915047" cy="24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C0B82B6-E3CC-4FF5-88B7-E02B143E1B6C}"/>
              </a:ext>
            </a:extLst>
          </p:cNvPr>
          <p:cNvCxnSpPr>
            <a:cxnSpLocks/>
            <a:stCxn id="20" idx="3"/>
            <a:endCxn id="35" idx="1"/>
          </p:cNvCxnSpPr>
          <p:nvPr/>
        </p:nvCxnSpPr>
        <p:spPr>
          <a:xfrm>
            <a:off x="2310013" y="3429000"/>
            <a:ext cx="1474860" cy="256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D3A51B4-A3B4-42DD-A149-DD63B008C661}"/>
              </a:ext>
            </a:extLst>
          </p:cNvPr>
          <p:cNvCxnSpPr>
            <a:cxnSpLocks/>
            <a:stCxn id="34" idx="1"/>
            <a:endCxn id="20" idx="3"/>
          </p:cNvCxnSpPr>
          <p:nvPr/>
        </p:nvCxnSpPr>
        <p:spPr>
          <a:xfrm flipH="1" flipV="1">
            <a:off x="2310013" y="3429000"/>
            <a:ext cx="1474860" cy="1459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3D3388B-1C22-4D2A-9A99-6173F051CD3F}"/>
              </a:ext>
            </a:extLst>
          </p:cNvPr>
          <p:cNvCxnSpPr>
            <a:cxnSpLocks/>
            <a:stCxn id="32" idx="1"/>
            <a:endCxn id="20" idx="3"/>
          </p:cNvCxnSpPr>
          <p:nvPr/>
        </p:nvCxnSpPr>
        <p:spPr>
          <a:xfrm flipH="1">
            <a:off x="2310013" y="2850044"/>
            <a:ext cx="1474860" cy="578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F45ED39-6D8E-420B-9914-E7A518321E67}"/>
              </a:ext>
            </a:extLst>
          </p:cNvPr>
          <p:cNvCxnSpPr>
            <a:cxnSpLocks/>
            <a:stCxn id="33" idx="1"/>
            <a:endCxn id="20" idx="3"/>
          </p:cNvCxnSpPr>
          <p:nvPr/>
        </p:nvCxnSpPr>
        <p:spPr>
          <a:xfrm flipH="1" flipV="1">
            <a:off x="2310013" y="3429000"/>
            <a:ext cx="1474860" cy="440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F4F307BF-1254-4565-81B6-4333F4958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9180" y="1530577"/>
            <a:ext cx="620862" cy="68253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88B3C82-8694-415F-BD0F-8B2B755B2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9180" y="2451179"/>
            <a:ext cx="620862" cy="68253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9642288-4161-4F46-8E09-957EEF3FB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937" y="3520770"/>
            <a:ext cx="620862" cy="682537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9B493DD3-49C2-447F-BC04-70CA6041EB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1722" y1="51102" x2="61722" y2="51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2681" y="4525786"/>
            <a:ext cx="793814" cy="725482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C0519A5-E321-49B3-B01D-B69A6815B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1722" y1="51102" x2="61722" y2="51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7394" y="5384754"/>
            <a:ext cx="793814" cy="725482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4D93F385-7FEB-4B95-A71A-2E69526E02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8287" y="6057726"/>
            <a:ext cx="552028" cy="4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8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769BAE-40BF-4C00-ACCB-CF5EF4293602}"/>
              </a:ext>
            </a:extLst>
          </p:cNvPr>
          <p:cNvSpPr txBox="1"/>
          <p:nvPr/>
        </p:nvSpPr>
        <p:spPr>
          <a:xfrm>
            <a:off x="268941" y="277906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전체 시스템 </a:t>
            </a:r>
            <a:r>
              <a:rPr lang="ko-KR" altLang="en-US" sz="3000" dirty="0" err="1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아키텍쳐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클라이언트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E8DCAA-5E08-4713-8BBC-3D6CC1FAA8A9}"/>
              </a:ext>
            </a:extLst>
          </p:cNvPr>
          <p:cNvSpPr/>
          <p:nvPr/>
        </p:nvSpPr>
        <p:spPr>
          <a:xfrm>
            <a:off x="1072527" y="1705222"/>
            <a:ext cx="4822374" cy="2115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초 간격으로 실수형 데이터 생산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특정 범위의 값을 생산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범위를 벗어나면 오류가 있는 것으로 추측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CE192-D58D-46EF-80B4-E8E644FCFAC5}"/>
              </a:ext>
            </a:extLst>
          </p:cNvPr>
          <p:cNvSpPr/>
          <p:nvPr/>
        </p:nvSpPr>
        <p:spPr>
          <a:xfrm>
            <a:off x="1072527" y="1028027"/>
            <a:ext cx="4822374" cy="90701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MQTT </a:t>
            </a:r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실수형 데이터 클라이언트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103534-4803-40D5-987C-CC2AA433D7D4}"/>
              </a:ext>
            </a:extLst>
          </p:cNvPr>
          <p:cNvSpPr/>
          <p:nvPr/>
        </p:nvSpPr>
        <p:spPr>
          <a:xfrm>
            <a:off x="6417413" y="1705222"/>
            <a:ext cx="4822374" cy="2115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초 간격으로 이미지 데이터 생산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이미지를 송신하는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특성상 별도의 제어 기능이 없음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AF5B9-A340-423A-AFF5-66AB2865773B}"/>
              </a:ext>
            </a:extLst>
          </p:cNvPr>
          <p:cNvSpPr/>
          <p:nvPr/>
        </p:nvSpPr>
        <p:spPr>
          <a:xfrm>
            <a:off x="6417413" y="1028027"/>
            <a:ext cx="4822374" cy="90701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MQTT </a:t>
            </a:r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데이터 클라이언트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818F8-BF40-4F55-AA88-61A70DDB994D}"/>
              </a:ext>
            </a:extLst>
          </p:cNvPr>
          <p:cNvSpPr/>
          <p:nvPr/>
        </p:nvSpPr>
        <p:spPr>
          <a:xfrm>
            <a:off x="1072527" y="4607899"/>
            <a:ext cx="4822374" cy="2115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초 간격으로 실수형 데이터 생산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특정 범위의 값을 생산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범위를 벗어나면 오류가 있는 것으로 추측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21CE8B-B7B6-4B71-A499-30B36238D192}"/>
              </a:ext>
            </a:extLst>
          </p:cNvPr>
          <p:cNvSpPr/>
          <p:nvPr/>
        </p:nvSpPr>
        <p:spPr>
          <a:xfrm>
            <a:off x="1072527" y="3930704"/>
            <a:ext cx="4822374" cy="90701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HTTP </a:t>
            </a:r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실수형 데이터 클라이언트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40113-4F01-4CCC-BC72-7B15B43D893C}"/>
              </a:ext>
            </a:extLst>
          </p:cNvPr>
          <p:cNvSpPr/>
          <p:nvPr/>
        </p:nvSpPr>
        <p:spPr>
          <a:xfrm>
            <a:off x="6417413" y="4607899"/>
            <a:ext cx="4822374" cy="2115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초 간격으로 이미지 데이터 생산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이미지를 송신하는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특성상 별도의 제어 기능이 없음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2C1947-E0BA-4065-8D23-009126A711C5}"/>
              </a:ext>
            </a:extLst>
          </p:cNvPr>
          <p:cNvSpPr/>
          <p:nvPr/>
        </p:nvSpPr>
        <p:spPr>
          <a:xfrm>
            <a:off x="6417413" y="3930704"/>
            <a:ext cx="4822374" cy="90701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HTTP </a:t>
            </a:r>
            <a:r>
              <a:rPr lang="ko-KR" altLang="en-US" sz="2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데이터 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182706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181709-4B1E-4B4F-B861-4EF06C684414}"/>
              </a:ext>
            </a:extLst>
          </p:cNvPr>
          <p:cNvSpPr txBox="1"/>
          <p:nvPr/>
        </p:nvSpPr>
        <p:spPr>
          <a:xfrm>
            <a:off x="268941" y="277906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수집 서버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0CA053-9860-431B-9A9E-BA201CC52945}"/>
              </a:ext>
            </a:extLst>
          </p:cNvPr>
          <p:cNvSpPr/>
          <p:nvPr/>
        </p:nvSpPr>
        <p:spPr>
          <a:xfrm>
            <a:off x="761998" y="4252947"/>
            <a:ext cx="10721790" cy="74407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Object Storage</a:t>
            </a:r>
            <a:r>
              <a:rPr lang="ko-KR" altLang="en-US" b="1" dirty="0"/>
              <a:t>를 이용하여 </a:t>
            </a:r>
            <a:r>
              <a:rPr lang="en-US" altLang="ko-KR" b="1" dirty="0">
                <a:solidFill>
                  <a:schemeClr val="accent2"/>
                </a:solidFill>
              </a:rPr>
              <a:t>IOT </a:t>
            </a:r>
            <a:r>
              <a:rPr lang="ko-KR" altLang="en-US" b="1" dirty="0">
                <a:solidFill>
                  <a:schemeClr val="accent2"/>
                </a:solidFill>
              </a:rPr>
              <a:t>노드들이 생산하는 수많은 데이터를 효율적으로 저장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1CD4E0B-8292-4BC6-86FF-F22CC6B9124E}"/>
              </a:ext>
            </a:extLst>
          </p:cNvPr>
          <p:cNvSpPr/>
          <p:nvPr/>
        </p:nvSpPr>
        <p:spPr>
          <a:xfrm>
            <a:off x="761998" y="1164160"/>
            <a:ext cx="2041072" cy="1236139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</a:t>
            </a:r>
          </a:p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9C7A9EE-6258-497B-BECD-A2039D1142DB}"/>
              </a:ext>
            </a:extLst>
          </p:cNvPr>
          <p:cNvSpPr/>
          <p:nvPr/>
        </p:nvSpPr>
        <p:spPr>
          <a:xfrm>
            <a:off x="761998" y="2732555"/>
            <a:ext cx="2041072" cy="1236138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MQTT</a:t>
            </a:r>
          </a:p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48699D2-765F-4F02-AEE2-6C4EB8C9447C}"/>
              </a:ext>
            </a:extLst>
          </p:cNvPr>
          <p:cNvSpPr/>
          <p:nvPr/>
        </p:nvSpPr>
        <p:spPr>
          <a:xfrm>
            <a:off x="5098665" y="831904"/>
            <a:ext cx="2813958" cy="3135086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Spring</a:t>
            </a:r>
            <a:r>
              <a:rPr lang="ko-KR" altLang="en-US" sz="2400" b="1" dirty="0">
                <a:solidFill>
                  <a:schemeClr val="tx1"/>
                </a:solidFill>
              </a:rPr>
              <a:t>을 이용한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수집 서버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8C73DB-748D-4F5E-9A73-65BA546A91A1}"/>
              </a:ext>
            </a:extLst>
          </p:cNvPr>
          <p:cNvSpPr/>
          <p:nvPr/>
        </p:nvSpPr>
        <p:spPr>
          <a:xfrm>
            <a:off x="8958942" y="2893075"/>
            <a:ext cx="2242457" cy="1184140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Obejct</a:t>
            </a:r>
            <a:r>
              <a:rPr lang="en-US" altLang="ko-KR" dirty="0"/>
              <a:t> Storage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5FDA80-9D9A-4E65-9454-041E6C58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930" y="3055799"/>
            <a:ext cx="1399098" cy="57134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57E6D5E-6701-4B09-B367-0BAB86B5E1C8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2803070" y="1782230"/>
            <a:ext cx="2295595" cy="61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FEC324B-D9B0-418A-B88E-166ACE355E6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803070" y="2399447"/>
            <a:ext cx="2295595" cy="951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066B14C-FEAC-432A-88ED-0BF3DF32CD8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912623" y="2399447"/>
            <a:ext cx="1046319" cy="1085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DE15E64-FE48-4E46-A7E3-8B1649BF9705}"/>
              </a:ext>
            </a:extLst>
          </p:cNvPr>
          <p:cNvSpPr txBox="1"/>
          <p:nvPr/>
        </p:nvSpPr>
        <p:spPr>
          <a:xfrm>
            <a:off x="761998" y="5122599"/>
            <a:ext cx="10721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가장 보편적인 통신 방식인 </a:t>
            </a:r>
            <a:r>
              <a:rPr lang="en-US" altLang="ko-KR" sz="20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HTTP</a:t>
            </a:r>
            <a:r>
              <a:rPr lang="ko-KR" altLang="en-US" sz="20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</a:t>
            </a:r>
            <a:r>
              <a:rPr lang="en-US" altLang="ko-KR" sz="20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MQTT</a:t>
            </a:r>
            <a:r>
              <a:rPr lang="ko-KR" altLang="en-US" sz="20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이용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하여 통신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짧은 간격으로 데이터를 송신하는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IOT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노드 실시간 분석을 위한 </a:t>
            </a:r>
            <a:r>
              <a:rPr lang="en-US" altLang="ko-KR" sz="20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IN-MEMORY DB REDIS </a:t>
            </a:r>
            <a:r>
              <a:rPr lang="ko-KR" altLang="en-US" sz="20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</a:t>
            </a:r>
            <a:endParaRPr lang="en-US" altLang="ko-KR" sz="2000" dirty="0">
              <a:solidFill>
                <a:schemeClr val="accent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짧은 주기로 수많은 데이터를 생산하는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IOT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플랫폼에 적합하도록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가격이 저렴하고 확장성이 높은 </a:t>
            </a:r>
            <a:r>
              <a:rPr lang="en-US" altLang="ko-KR" sz="20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Object Storage </a:t>
            </a:r>
            <a:r>
              <a:rPr lang="ko-KR" altLang="en-US" sz="20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A091909-8EBB-4562-A841-7560A4FFDCF6}"/>
              </a:ext>
            </a:extLst>
          </p:cNvPr>
          <p:cNvSpPr/>
          <p:nvPr/>
        </p:nvSpPr>
        <p:spPr>
          <a:xfrm>
            <a:off x="8958941" y="927460"/>
            <a:ext cx="2242457" cy="990142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Redis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85B3FFE-D26B-4A2E-95B7-D910C630B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92389" l="6704" r="89758">
                        <a14:foregroundMark x1="6704" y1="34672" x2="6704" y2="34672"/>
                        <a14:foregroundMark x1="48603" y1="92389" x2="48603" y2="92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7286" y="1210247"/>
            <a:ext cx="458426" cy="403791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15AE7CE-0D3E-4E7B-AB0D-224B11C58E57}"/>
              </a:ext>
            </a:extLst>
          </p:cNvPr>
          <p:cNvCxnSpPr>
            <a:cxnSpLocks/>
            <a:stCxn id="10" idx="3"/>
            <a:endCxn id="27" idx="1"/>
          </p:cNvCxnSpPr>
          <p:nvPr/>
        </p:nvCxnSpPr>
        <p:spPr>
          <a:xfrm flipV="1">
            <a:off x="7912623" y="1422531"/>
            <a:ext cx="1046318" cy="976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80B488C7-DBD9-4F42-B87D-01480B1A6CCD}"/>
              </a:ext>
            </a:extLst>
          </p:cNvPr>
          <p:cNvSpPr/>
          <p:nvPr/>
        </p:nvSpPr>
        <p:spPr>
          <a:xfrm>
            <a:off x="3315071" y="2357999"/>
            <a:ext cx="1207943" cy="1076049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/>
              <a:t>MQTT</a:t>
            </a:r>
          </a:p>
          <a:p>
            <a:pPr algn="ctr"/>
            <a:r>
              <a:rPr lang="ko-KR" altLang="en-US" sz="1500" b="1" dirty="0"/>
              <a:t>브로커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A294258-BE8F-4B32-BA6D-A4B99E7D97B1}"/>
              </a:ext>
            </a:extLst>
          </p:cNvPr>
          <p:cNvSpPr/>
          <p:nvPr/>
        </p:nvSpPr>
        <p:spPr>
          <a:xfrm>
            <a:off x="8958941" y="2043184"/>
            <a:ext cx="2242457" cy="724310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MySQL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173FEFC-4427-4E59-8CED-5BD1DF2F1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793" y="2199370"/>
            <a:ext cx="623889" cy="3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1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DCBEC-88C7-4E52-A124-5F5FDC43ADE9}"/>
              </a:ext>
            </a:extLst>
          </p:cNvPr>
          <p:cNvSpPr txBox="1"/>
          <p:nvPr/>
        </p:nvSpPr>
        <p:spPr>
          <a:xfrm>
            <a:off x="268941" y="294235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제어 서버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78C7A0-B96F-48BB-BB46-5ADEDA146DCB}"/>
              </a:ext>
            </a:extLst>
          </p:cNvPr>
          <p:cNvSpPr/>
          <p:nvPr/>
        </p:nvSpPr>
        <p:spPr>
          <a:xfrm>
            <a:off x="734786" y="955238"/>
            <a:ext cx="2318657" cy="81642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개별 장치 제어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285A9E-8DB2-4CFF-9BF5-A2D83314966D}"/>
              </a:ext>
            </a:extLst>
          </p:cNvPr>
          <p:cNvSpPr/>
          <p:nvPr/>
        </p:nvSpPr>
        <p:spPr>
          <a:xfrm>
            <a:off x="734786" y="1973903"/>
            <a:ext cx="2318657" cy="81642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그룹 장치 제어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B4FD9-E376-4F42-ACF7-70C208B76296}"/>
              </a:ext>
            </a:extLst>
          </p:cNvPr>
          <p:cNvSpPr txBox="1"/>
          <p:nvPr/>
        </p:nvSpPr>
        <p:spPr>
          <a:xfrm>
            <a:off x="3415873" y="1140314"/>
            <a:ext cx="80413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원하는 장치에 개별적으로 원하는 제어 쿼리문을 전송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091C49-1A72-45FE-A88D-0CED8990B005}"/>
              </a:ext>
            </a:extLst>
          </p:cNvPr>
          <p:cNvSpPr/>
          <p:nvPr/>
        </p:nvSpPr>
        <p:spPr>
          <a:xfrm>
            <a:off x="3053443" y="955238"/>
            <a:ext cx="8403771" cy="8164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8A4B0-5E85-4760-803A-FBF937B85FD5}"/>
              </a:ext>
            </a:extLst>
          </p:cNvPr>
          <p:cNvSpPr txBox="1"/>
          <p:nvPr/>
        </p:nvSpPr>
        <p:spPr>
          <a:xfrm>
            <a:off x="3415873" y="2158979"/>
            <a:ext cx="80413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그룹 지정을 통해</a:t>
            </a:r>
            <a:r>
              <a:rPr lang="en-US" altLang="ko-KR" sz="2300" dirty="0"/>
              <a:t>, </a:t>
            </a:r>
            <a:r>
              <a:rPr lang="ko-KR" altLang="en-US" sz="2300" dirty="0"/>
              <a:t>그룹 내 모든 멤버에게 동일한 쿼리 전송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21A9E0-B5F5-434A-894D-4378D542A32C}"/>
              </a:ext>
            </a:extLst>
          </p:cNvPr>
          <p:cNvSpPr/>
          <p:nvPr/>
        </p:nvSpPr>
        <p:spPr>
          <a:xfrm>
            <a:off x="3053443" y="1973903"/>
            <a:ext cx="8403771" cy="8164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46BD65-C4BF-471C-B929-CE990D3B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6" y="3241239"/>
            <a:ext cx="5176157" cy="18282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C18DDD-7C48-4100-92A4-5924E0AB4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57" y="2975407"/>
            <a:ext cx="5176157" cy="2176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BBAAC3-9CAD-488D-8246-EA493B804202}"/>
              </a:ext>
            </a:extLst>
          </p:cNvPr>
          <p:cNvSpPr txBox="1"/>
          <p:nvPr/>
        </p:nvSpPr>
        <p:spPr>
          <a:xfrm>
            <a:off x="938893" y="5045284"/>
            <a:ext cx="4767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002060"/>
                </a:solidFill>
              </a:rPr>
              <a:t>[ MQTT ]</a:t>
            </a:r>
          </a:p>
          <a:p>
            <a:endParaRPr lang="en-US" altLang="ko-KR" dirty="0"/>
          </a:p>
          <a:p>
            <a:pPr algn="ctr"/>
            <a:r>
              <a:rPr lang="en-US" altLang="ko-KR" sz="2000" dirty="0"/>
              <a:t>MQTT </a:t>
            </a:r>
            <a:r>
              <a:rPr lang="ko-KR" altLang="en-US" sz="2000" dirty="0"/>
              <a:t>에서 토픽 구독을 통한</a:t>
            </a:r>
            <a:r>
              <a:rPr lang="en-US" altLang="ko-KR" sz="2000" dirty="0"/>
              <a:t>, </a:t>
            </a:r>
            <a:r>
              <a:rPr lang="ko-KR" altLang="en-US" sz="2000" dirty="0"/>
              <a:t>개별 장치와 그룹 장치의 효율적인 전송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D3696-27DD-43C6-93C1-37E74D95D343}"/>
              </a:ext>
            </a:extLst>
          </p:cNvPr>
          <p:cNvSpPr txBox="1"/>
          <p:nvPr/>
        </p:nvSpPr>
        <p:spPr>
          <a:xfrm>
            <a:off x="6485165" y="5039023"/>
            <a:ext cx="4767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002060"/>
                </a:solidFill>
              </a:rPr>
              <a:t>[ SERVER SENT EVENT ]</a:t>
            </a:r>
          </a:p>
          <a:p>
            <a:endParaRPr lang="en-US" altLang="ko-KR" dirty="0"/>
          </a:p>
          <a:p>
            <a:pPr algn="ctr"/>
            <a:r>
              <a:rPr lang="en-US" altLang="ko-KR" sz="2000" dirty="0"/>
              <a:t>HTTP </a:t>
            </a:r>
            <a:r>
              <a:rPr lang="ko-KR" altLang="en-US" sz="2000" dirty="0"/>
              <a:t>에서</a:t>
            </a:r>
            <a:r>
              <a:rPr lang="en-US" altLang="ko-KR" sz="2000" dirty="0"/>
              <a:t> </a:t>
            </a:r>
            <a:r>
              <a:rPr lang="ko-KR" altLang="en-US" sz="2000" dirty="0"/>
              <a:t>적은 양의 데이터를 제어 서버에서 전송하기 때문에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웹소켓</a:t>
            </a:r>
            <a:r>
              <a:rPr lang="ko-KR" altLang="en-US" sz="2000" dirty="0"/>
              <a:t> 대신 구현이 간편하고</a:t>
            </a:r>
            <a:r>
              <a:rPr lang="en-US" altLang="ko-KR" sz="2000" dirty="0"/>
              <a:t>, </a:t>
            </a:r>
            <a:r>
              <a:rPr lang="ko-KR" altLang="en-US" sz="2000" dirty="0"/>
              <a:t>가벼운 </a:t>
            </a:r>
            <a:r>
              <a:rPr lang="en-US" altLang="ko-KR" sz="2000" dirty="0"/>
              <a:t>SSE </a:t>
            </a:r>
            <a:r>
              <a:rPr lang="ko-KR" altLang="en-US" sz="2000" dirty="0"/>
              <a:t>를 활용</a:t>
            </a:r>
          </a:p>
        </p:txBody>
      </p:sp>
    </p:spTree>
    <p:extLst>
      <p:ext uri="{BB962C8B-B14F-4D97-AF65-F5344CB8AC3E}">
        <p14:creationId xmlns:p14="http://schemas.microsoft.com/office/powerpoint/2010/main" val="223155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F9FE7A-5ED1-472F-9BE0-1093462261D0}"/>
              </a:ext>
            </a:extLst>
          </p:cNvPr>
          <p:cNvSpPr txBox="1"/>
          <p:nvPr/>
        </p:nvSpPr>
        <p:spPr>
          <a:xfrm>
            <a:off x="268941" y="277906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서버</a:t>
            </a:r>
          </a:p>
        </p:txBody>
      </p:sp>
      <p:pic>
        <p:nvPicPr>
          <p:cNvPr id="3" name="그림 2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83C21538-369A-4A9A-A027-CD1B5C8DC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12" y="831904"/>
            <a:ext cx="8959573" cy="4536975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5DB925-2EFD-41E1-B4BA-C7CC9AADDA73}"/>
              </a:ext>
            </a:extLst>
          </p:cNvPr>
          <p:cNvSpPr/>
          <p:nvPr/>
        </p:nvSpPr>
        <p:spPr>
          <a:xfrm>
            <a:off x="735104" y="5757579"/>
            <a:ext cx="10721790" cy="74407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효율적인 </a:t>
            </a:r>
            <a:r>
              <a:rPr lang="en-US" altLang="ko-KR" b="1" dirty="0">
                <a:solidFill>
                  <a:schemeClr val="accent2"/>
                </a:solidFill>
              </a:rPr>
              <a:t>Object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Storage</a:t>
            </a:r>
            <a:r>
              <a:rPr lang="ko-KR" altLang="en-US" b="1" dirty="0"/>
              <a:t> 와 </a:t>
            </a:r>
            <a:r>
              <a:rPr lang="ko-KR" altLang="en-US" b="1" dirty="0">
                <a:solidFill>
                  <a:schemeClr val="accent2"/>
                </a:solidFill>
              </a:rPr>
              <a:t>분산 처리 시스템 </a:t>
            </a:r>
            <a:r>
              <a:rPr lang="en-US" altLang="ko-KR" b="1" dirty="0">
                <a:solidFill>
                  <a:schemeClr val="accent2"/>
                </a:solidFill>
              </a:rPr>
              <a:t>Spark </a:t>
            </a:r>
            <a:r>
              <a:rPr lang="ko-KR" altLang="en-US" b="1" dirty="0"/>
              <a:t>를 이용하여 대량의 데이터를 효율적으로 분석</a:t>
            </a:r>
          </a:p>
        </p:txBody>
      </p:sp>
      <p:pic>
        <p:nvPicPr>
          <p:cNvPr id="41" name="Picture 4" descr="왜 스파크인가?">
            <a:extLst>
              <a:ext uri="{FF2B5EF4-FFF2-40B4-BE49-F238E27FC236}">
                <a16:creationId xmlns:a16="http://schemas.microsoft.com/office/drawing/2014/main" id="{4AAE8EA0-5C0F-4C81-B092-3CD3748BA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739127"/>
            <a:ext cx="2399982" cy="149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12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70D0BA-1882-46E1-B817-3D9E5F35B745}"/>
              </a:ext>
            </a:extLst>
          </p:cNvPr>
          <p:cNvSpPr txBox="1"/>
          <p:nvPr/>
        </p:nvSpPr>
        <p:spPr>
          <a:xfrm>
            <a:off x="268941" y="277906"/>
            <a:ext cx="8041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6.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푸시 서버</a:t>
            </a:r>
          </a:p>
        </p:txBody>
      </p:sp>
      <p:sp>
        <p:nvSpPr>
          <p:cNvPr id="3" name="사각형: 둥근 모서리 34">
            <a:extLst>
              <a:ext uri="{FF2B5EF4-FFF2-40B4-BE49-F238E27FC236}">
                <a16:creationId xmlns:a16="http://schemas.microsoft.com/office/drawing/2014/main" id="{3BC30430-010B-5949-9CFA-A7B8916B698D}"/>
              </a:ext>
            </a:extLst>
          </p:cNvPr>
          <p:cNvSpPr/>
          <p:nvPr/>
        </p:nvSpPr>
        <p:spPr>
          <a:xfrm>
            <a:off x="735104" y="5757579"/>
            <a:ext cx="10721790" cy="74407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실시간으로 분석된 결과 값을 통하여 문제 발생시 </a:t>
            </a:r>
            <a:r>
              <a:rPr lang="ko-KR" altLang="en-US" b="1" dirty="0">
                <a:solidFill>
                  <a:schemeClr val="accent2"/>
                </a:solidFill>
              </a:rPr>
              <a:t>빠르게 알림</a:t>
            </a:r>
            <a:r>
              <a:rPr lang="en-US" altLang="ko-KR" b="1" dirty="0">
                <a:solidFill>
                  <a:schemeClr val="accent2"/>
                </a:solidFill>
              </a:rPr>
              <a:t>(</a:t>
            </a:r>
            <a:r>
              <a:rPr lang="ko-KR" altLang="en-US" b="1" dirty="0">
                <a:solidFill>
                  <a:schemeClr val="accent2"/>
                </a:solidFill>
              </a:rPr>
              <a:t>푸시</a:t>
            </a:r>
            <a:r>
              <a:rPr lang="en-US" altLang="ko-KR" b="1" dirty="0">
                <a:solidFill>
                  <a:schemeClr val="accent2"/>
                </a:solidFill>
              </a:rPr>
              <a:t>)</a:t>
            </a:r>
            <a:r>
              <a:rPr lang="ko-KR" altLang="en-US" b="1" dirty="0">
                <a:solidFill>
                  <a:schemeClr val="accent2"/>
                </a:solidFill>
              </a:rPr>
              <a:t> 메시지를 전송 </a:t>
            </a:r>
            <a:r>
              <a:rPr lang="ko-KR" altLang="en-US" b="1" dirty="0"/>
              <a:t>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0DE682-6FB4-0443-A6F0-116ECCA6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17" y="1583767"/>
            <a:ext cx="4732838" cy="23664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사각형: 둥근 모서리 5">
            <a:extLst>
              <a:ext uri="{FF2B5EF4-FFF2-40B4-BE49-F238E27FC236}">
                <a16:creationId xmlns:a16="http://schemas.microsoft.com/office/drawing/2014/main" id="{AF6E4A31-4958-0946-A916-82AC54B80017}"/>
              </a:ext>
            </a:extLst>
          </p:cNvPr>
          <p:cNvSpPr/>
          <p:nvPr/>
        </p:nvSpPr>
        <p:spPr>
          <a:xfrm>
            <a:off x="254514" y="2518467"/>
            <a:ext cx="2041072" cy="1236139"/>
          </a:xfrm>
          <a:prstGeom prst="round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3CDDEE-230F-D149-BD97-5BE82B193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204" y="356350"/>
            <a:ext cx="1422400" cy="1422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DD2197-9BAE-8F41-924D-816245DE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204" y="2193693"/>
            <a:ext cx="1422400" cy="1422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29DD5-19DB-0849-926C-F538CFFB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637" y="4031036"/>
            <a:ext cx="14224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27773-0219-2447-97F6-CB9AADF25369}"/>
              </a:ext>
            </a:extLst>
          </p:cNvPr>
          <p:cNvSpPr txBox="1"/>
          <p:nvPr/>
        </p:nvSpPr>
        <p:spPr>
          <a:xfrm>
            <a:off x="3034721" y="4264929"/>
            <a:ext cx="5327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002060"/>
                </a:solidFill>
              </a:rPr>
              <a:t>구글 </a:t>
            </a:r>
            <a:r>
              <a:rPr lang="en-US" altLang="ko-KR" sz="2200" b="1" dirty="0">
                <a:solidFill>
                  <a:srgbClr val="002060"/>
                </a:solidFill>
              </a:rPr>
              <a:t>Firebase</a:t>
            </a:r>
            <a:r>
              <a:rPr lang="ko-KR" altLang="en-US" sz="2200" b="1" dirty="0" err="1">
                <a:solidFill>
                  <a:srgbClr val="002060"/>
                </a:solidFill>
              </a:rPr>
              <a:t>를</a:t>
            </a:r>
            <a:r>
              <a:rPr lang="ko-KR" altLang="en-US" sz="2200" b="1" dirty="0">
                <a:solidFill>
                  <a:srgbClr val="002060"/>
                </a:solidFill>
              </a:rPr>
              <a:t> 이용한 </a:t>
            </a:r>
            <a:endParaRPr lang="en-US" altLang="ko-KR" sz="2200" b="1" dirty="0">
              <a:solidFill>
                <a:srgbClr val="002060"/>
              </a:solidFill>
            </a:endParaRPr>
          </a:p>
          <a:p>
            <a:pPr algn="ctr"/>
            <a:r>
              <a:rPr lang="ko-KR" altLang="en-US" sz="2200" b="1" dirty="0">
                <a:solidFill>
                  <a:srgbClr val="002060"/>
                </a:solidFill>
              </a:rPr>
              <a:t>신뢰성 있는 실시간 푸시 메시지 전송</a:t>
            </a:r>
            <a:endParaRPr lang="ko-KR" altLang="en-US" sz="20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4850B7-2641-1248-9729-3933A4103AF3}"/>
              </a:ext>
            </a:extLst>
          </p:cNvPr>
          <p:cNvCxnSpPr>
            <a:stCxn id="5" idx="3"/>
            <a:endCxn id="2" idx="1"/>
          </p:cNvCxnSpPr>
          <p:nvPr/>
        </p:nvCxnSpPr>
        <p:spPr>
          <a:xfrm flipV="1">
            <a:off x="2295586" y="2766977"/>
            <a:ext cx="1036531" cy="36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8DB96D-5F8B-D749-AC0A-BE396DE48927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8064955" y="1067550"/>
            <a:ext cx="1479249" cy="169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086CB38-B40A-4841-88E7-A714F4A34A85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8064955" y="2766977"/>
            <a:ext cx="1479249" cy="13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16EECA1-FA01-184A-A184-ADF5E799609C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8064955" y="2766977"/>
            <a:ext cx="1486682" cy="197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7EE160A-986F-204E-942A-BD439CF09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517" y="1136047"/>
            <a:ext cx="1796585" cy="1796585"/>
          </a:xfrm>
          <a:prstGeom prst="rect">
            <a:avLst/>
          </a:prstGeom>
        </p:spPr>
      </p:pic>
      <p:pic>
        <p:nvPicPr>
          <p:cNvPr id="23" name="그래픽 22" descr="느낌표">
            <a:extLst>
              <a:ext uri="{FF2B5EF4-FFF2-40B4-BE49-F238E27FC236}">
                <a16:creationId xmlns:a16="http://schemas.microsoft.com/office/drawing/2014/main" id="{EE25B548-A778-5D42-ACD7-97725DFAC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4437" y="102679"/>
            <a:ext cx="914400" cy="914400"/>
          </a:xfrm>
          <a:prstGeom prst="rect">
            <a:avLst/>
          </a:prstGeom>
        </p:spPr>
      </p:pic>
      <p:pic>
        <p:nvPicPr>
          <p:cNvPr id="24" name="그래픽 23" descr="느낌표">
            <a:extLst>
              <a:ext uri="{FF2B5EF4-FFF2-40B4-BE49-F238E27FC236}">
                <a16:creationId xmlns:a16="http://schemas.microsoft.com/office/drawing/2014/main" id="{46662669-0859-CB4B-B276-3018AE46E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1486" y="1921535"/>
            <a:ext cx="914400" cy="914400"/>
          </a:xfrm>
          <a:prstGeom prst="rect">
            <a:avLst/>
          </a:prstGeom>
        </p:spPr>
      </p:pic>
      <p:pic>
        <p:nvPicPr>
          <p:cNvPr id="25" name="그래픽 24" descr="느낌표">
            <a:extLst>
              <a:ext uri="{FF2B5EF4-FFF2-40B4-BE49-F238E27FC236}">
                <a16:creationId xmlns:a16="http://schemas.microsoft.com/office/drawing/2014/main" id="{16323388-A400-424B-A850-416BD3B25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1486" y="36665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533</Words>
  <Application>Microsoft Macintosh PowerPoint</Application>
  <PresentationFormat>와이드스크린</PresentationFormat>
  <Paragraphs>95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KoPub돋움체 Bold</vt:lpstr>
      <vt:lpstr>KoPub돋움체 Medium</vt:lpstr>
      <vt:lpstr>Arial</vt:lpstr>
      <vt:lpstr>Office 테마</vt:lpstr>
      <vt:lpstr>Kubernetes/KubeEdge를 이용한 대규모 IoT 네트워크 통합 플랫폼 :  Industry 4.0과 IIoT를 위한 인프라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JIMIN</dc:creator>
  <cp:lastModifiedBy>이철</cp:lastModifiedBy>
  <cp:revision>19</cp:revision>
  <dcterms:created xsi:type="dcterms:W3CDTF">2020-08-25T12:49:47Z</dcterms:created>
  <dcterms:modified xsi:type="dcterms:W3CDTF">2020-08-26T18:04:24Z</dcterms:modified>
</cp:coreProperties>
</file>